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708" r:id="rId1"/>
  </p:sldMasterIdLst>
  <p:sldIdLst>
    <p:sldId id="256" r:id="rId2"/>
    <p:sldId id="257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aximized" horzBarState="maximized">
    <p:restoredLeft sz="65441" autoAdjust="0"/>
    <p:restoredTop sz="86380" autoAdjust="0"/>
  </p:normalViewPr>
  <p:slideViewPr>
    <p:cSldViewPr>
      <p:cViewPr>
        <p:scale>
          <a:sx n="66" d="100"/>
          <a:sy n="66" d="100"/>
        </p:scale>
        <p:origin x="-200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60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78D483-0CF1-486C-9704-660A00E43FE2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815290" cy="2600342"/>
          </a:xfrm>
        </p:spPr>
        <p:txBody>
          <a:bodyPr>
            <a:normAutofit fontScale="90000"/>
          </a:bodyPr>
          <a:lstStyle/>
          <a:p>
            <a:r>
              <a:rPr lang="ar-IQ" sz="5400" dirty="0" smtClean="0"/>
              <a:t/>
            </a:r>
            <a:br>
              <a:rPr lang="ar-IQ" sz="5400" dirty="0" smtClean="0"/>
            </a:br>
            <a:r>
              <a:rPr lang="ar-IQ" sz="5400" dirty="0" smtClean="0"/>
              <a:t/>
            </a:r>
            <a:br>
              <a:rPr lang="ar-IQ" sz="5400" dirty="0" smtClean="0"/>
            </a:br>
            <a:r>
              <a:rPr lang="ar-IQ" sz="5400" dirty="0" smtClean="0"/>
              <a:t/>
            </a:r>
            <a:br>
              <a:rPr lang="ar-IQ" sz="5400" dirty="0" smtClean="0"/>
            </a:br>
            <a:r>
              <a:rPr lang="ar-IQ" sz="5400" dirty="0" smtClean="0"/>
              <a:t/>
            </a:r>
            <a:br>
              <a:rPr lang="ar-IQ" sz="5400" dirty="0" smtClean="0"/>
            </a:br>
            <a:r>
              <a:rPr lang="ar-IQ" sz="5400" dirty="0" smtClean="0"/>
              <a:t>محاضرات طرائق التدريس العملي</a:t>
            </a:r>
            <a:r>
              <a:rPr lang="en-US" sz="5400" dirty="0"/>
              <a:t/>
            </a:r>
            <a:br>
              <a:rPr lang="en-US" sz="5400" dirty="0"/>
            </a:br>
            <a:endParaRPr lang="ar-IQ" sz="5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85786" y="4000504"/>
            <a:ext cx="7643866" cy="1752600"/>
          </a:xfrm>
        </p:spPr>
        <p:txBody>
          <a:bodyPr>
            <a:normAutofit/>
          </a:bodyPr>
          <a:lstStyle/>
          <a:p>
            <a:r>
              <a:rPr lang="ar-IQ" b="1" dirty="0" smtClean="0">
                <a:solidFill>
                  <a:schemeClr val="tx1"/>
                </a:solidFill>
              </a:rPr>
              <a:t>أ.م.د علي جبار حسن </a:t>
            </a:r>
            <a:r>
              <a:rPr lang="ar-IQ" b="1" dirty="0" err="1" smtClean="0">
                <a:solidFill>
                  <a:schemeClr val="tx1"/>
                </a:solidFill>
              </a:rPr>
              <a:t>الاسدي</a:t>
            </a:r>
            <a:r>
              <a:rPr lang="ar-IQ" b="1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ar-IQ" b="1" dirty="0" smtClean="0">
                <a:solidFill>
                  <a:schemeClr val="tx1"/>
                </a:solidFill>
              </a:rPr>
              <a:t>1439هــ                                                  2018 </a:t>
            </a:r>
            <a:r>
              <a:rPr lang="ar-IQ" b="1" dirty="0" err="1">
                <a:solidFill>
                  <a:schemeClr val="tx1"/>
                </a:solidFill>
              </a:rPr>
              <a:t>م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محاضرة رقم (1)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257800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التمارين </a:t>
            </a:r>
            <a:r>
              <a:rPr lang="ar-IQ" dirty="0" err="1" smtClean="0">
                <a:solidFill>
                  <a:srgbClr val="FF0000"/>
                </a:solidFill>
              </a:rPr>
              <a:t>البدنيه</a:t>
            </a:r>
            <a:r>
              <a:rPr lang="ar-IQ" dirty="0" smtClean="0">
                <a:solidFill>
                  <a:srgbClr val="FF0000"/>
                </a:solidFill>
              </a:rPr>
              <a:t> : </a:t>
            </a:r>
            <a:r>
              <a:rPr lang="ar-IQ" dirty="0" smtClean="0"/>
              <a:t>هي الحركات البدنية التي تشغل الجسم وتنمي مقدرته الحركية وفق قواعد خاصة تراعي الأسس التربوية والمبادئ العلمية للوصول </a:t>
            </a:r>
            <a:r>
              <a:rPr lang="ar-IQ" dirty="0" err="1" smtClean="0"/>
              <a:t>الى</a:t>
            </a:r>
            <a:r>
              <a:rPr lang="ar-IQ" dirty="0" smtClean="0"/>
              <a:t> مستوى عال من الأداء والعمل في مجالات الحياة المختلفة .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تعريف </a:t>
            </a:r>
            <a:r>
              <a:rPr lang="ar-IQ" dirty="0" err="1" smtClean="0">
                <a:solidFill>
                  <a:srgbClr val="FF0000"/>
                </a:solidFill>
              </a:rPr>
              <a:t>اخر</a:t>
            </a:r>
            <a:r>
              <a:rPr lang="ar-IQ" dirty="0" smtClean="0">
                <a:solidFill>
                  <a:srgbClr val="FF0000"/>
                </a:solidFill>
              </a:rPr>
              <a:t> : </a:t>
            </a:r>
            <a:r>
              <a:rPr lang="ar-IQ" dirty="0" smtClean="0"/>
              <a:t>هي الأوضاع والحركات البدنية المختارة طبقا للمبادئ والأسس التربوية العلمية والتي تهدف لتشكيل وبناء الجسم وتنمية مختلف قدراته الحركية لتحقيق الأهداف التي وضعت من اجلها . </a:t>
            </a:r>
            <a:endParaRPr lang="en-US" dirty="0"/>
          </a:p>
          <a:p>
            <a:pPr algn="ctr"/>
            <a:r>
              <a:rPr lang="ar-IQ" dirty="0" smtClean="0">
                <a:solidFill>
                  <a:srgbClr val="FF0000"/>
                </a:solidFill>
              </a:rPr>
              <a:t>أنواع التمارين البدنية </a:t>
            </a:r>
          </a:p>
          <a:p>
            <a:pPr>
              <a:buNone/>
            </a:pPr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تقسم التمارين البدنية </a:t>
            </a:r>
            <a:r>
              <a:rPr lang="ar-IQ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الى</a:t>
            </a:r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ثلاث مجموعات هي : </a:t>
            </a:r>
          </a:p>
          <a:p>
            <a:pPr>
              <a:buNone/>
            </a:pPr>
            <a:r>
              <a:rPr lang="ar-IQ" dirty="0" smtClean="0"/>
              <a:t>(</a:t>
            </a:r>
            <a:r>
              <a:rPr lang="ar-IQ" dirty="0" smtClean="0">
                <a:solidFill>
                  <a:srgbClr val="FFFF00"/>
                </a:solidFill>
              </a:rPr>
              <a:t>التمارين النظامية – التمارين الإصلاحية – التمارين التوافقية </a:t>
            </a:r>
            <a:r>
              <a:rPr lang="ar-IQ" dirty="0" smtClean="0"/>
              <a:t>) </a:t>
            </a:r>
          </a:p>
          <a:p>
            <a:pPr>
              <a:buNone/>
            </a:pPr>
            <a:r>
              <a:rPr lang="ar-IQ" dirty="0" smtClean="0"/>
              <a:t> وسنبين توضيح تفصيلي لكل مجموعه من مجموعات التمارين البدنية 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التمارين النظامية : </a:t>
            </a:r>
            <a:r>
              <a:rPr lang="ar-IQ" sz="2400" b="1" dirty="0" smtClean="0"/>
              <a:t>تهدف هذه التمارين </a:t>
            </a:r>
            <a:r>
              <a:rPr lang="ar-IQ" sz="2400" b="1" dirty="0" err="1" smtClean="0"/>
              <a:t>الى</a:t>
            </a:r>
            <a:r>
              <a:rPr lang="ar-IQ" sz="2400" b="1" dirty="0" smtClean="0"/>
              <a:t> ناحيتين متداخلتين </a:t>
            </a:r>
            <a:r>
              <a:rPr lang="ar-IQ" sz="2400" b="1" dirty="0" err="1" smtClean="0"/>
              <a:t>الاولى</a:t>
            </a:r>
            <a:r>
              <a:rPr lang="ar-IQ" sz="2400" b="1" dirty="0" smtClean="0"/>
              <a:t> </a:t>
            </a:r>
            <a:r>
              <a:rPr lang="ar-IQ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هدف خارجي </a:t>
            </a:r>
            <a:r>
              <a:rPr lang="ar-IQ" sz="2400" b="1" dirty="0" smtClean="0"/>
              <a:t>هو جعل كل طالب </a:t>
            </a:r>
            <a:r>
              <a:rPr lang="ar-IQ" sz="2400" b="1" dirty="0" err="1" smtClean="0"/>
              <a:t>ان</a:t>
            </a:r>
            <a:r>
              <a:rPr lang="ar-IQ" sz="2400" b="1" dirty="0" smtClean="0"/>
              <a:t> يقف في المكان </a:t>
            </a:r>
            <a:r>
              <a:rPr lang="ar-IQ" sz="2400" b="1" dirty="0" err="1" smtClean="0"/>
              <a:t>الاكثر</a:t>
            </a:r>
            <a:r>
              <a:rPr lang="ar-IQ" sz="2400" b="1" dirty="0" smtClean="0"/>
              <a:t> ملائمة </a:t>
            </a:r>
            <a:r>
              <a:rPr lang="ar-IQ" sz="2400" b="1" dirty="0" err="1" smtClean="0"/>
              <a:t>لاداء</a:t>
            </a:r>
            <a:r>
              <a:rPr lang="ar-IQ" sz="2400" b="1" dirty="0" smtClean="0"/>
              <a:t> التمارين المقبلة </a:t>
            </a:r>
            <a:r>
              <a:rPr lang="ar-IQ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والهدف الثاني </a:t>
            </a:r>
            <a:r>
              <a:rPr lang="ar-IQ" sz="2400" b="1" dirty="0" smtClean="0"/>
              <a:t>هو جعل الطلاب معتادين للعمل التلقائي وبصوره </a:t>
            </a:r>
            <a:r>
              <a:rPr lang="ar-IQ" sz="2400" b="1" dirty="0" err="1" smtClean="0"/>
              <a:t>منتظمه</a:t>
            </a:r>
            <a:r>
              <a:rPr lang="ar-IQ" sz="2400" b="1" dirty="0" smtClean="0"/>
              <a:t> مع </a:t>
            </a:r>
            <a:r>
              <a:rPr lang="ar-IQ" sz="2400" b="1" dirty="0" err="1" smtClean="0"/>
              <a:t>الجماعه</a:t>
            </a:r>
            <a:r>
              <a:rPr lang="ar-IQ" sz="2400" b="1" dirty="0" smtClean="0"/>
              <a:t> وتشمل هذه التمارين ( </a:t>
            </a:r>
            <a:r>
              <a:rPr lang="ar-IQ" sz="2000" b="1" dirty="0" smtClean="0">
                <a:solidFill>
                  <a:srgbClr val="FFFF00"/>
                </a:solidFill>
              </a:rPr>
              <a:t>الخطوات – </a:t>
            </a:r>
            <a:r>
              <a:rPr lang="ar-IQ" sz="2000" b="1" dirty="0" err="1" smtClean="0">
                <a:solidFill>
                  <a:srgbClr val="FFFF00"/>
                </a:solidFill>
              </a:rPr>
              <a:t>التراصف</a:t>
            </a:r>
            <a:r>
              <a:rPr lang="ar-IQ" sz="2000" b="1" dirty="0" smtClean="0">
                <a:solidFill>
                  <a:srgbClr val="FFFF00"/>
                </a:solidFill>
              </a:rPr>
              <a:t> – المسافات – تجمع الفرق – تشكيل النسق – العرض – والانصراف</a:t>
            </a:r>
            <a:r>
              <a:rPr lang="ar-IQ" sz="2000" b="1" dirty="0" smtClean="0"/>
              <a:t>)</a:t>
            </a:r>
            <a:endParaRPr lang="ar-IQ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ar-IQ" b="1" dirty="0" smtClean="0">
                <a:solidFill>
                  <a:srgbClr val="FF0000"/>
                </a:solidFill>
              </a:rPr>
              <a:t>التمارين الإصلاحية:</a:t>
            </a:r>
            <a:r>
              <a:rPr lang="ar-IQ" b="1" dirty="0" smtClean="0"/>
              <a:t> </a:t>
            </a:r>
            <a:r>
              <a:rPr lang="ar-IQ" sz="2400" b="1" dirty="0" smtClean="0"/>
              <a:t>تهدف </a:t>
            </a:r>
            <a:r>
              <a:rPr lang="ar-IQ" sz="2400" b="1" dirty="0" err="1" smtClean="0"/>
              <a:t>الى</a:t>
            </a:r>
            <a:r>
              <a:rPr lang="ar-IQ" sz="2400" b="1" dirty="0" smtClean="0"/>
              <a:t> ناحيتين </a:t>
            </a:r>
            <a:r>
              <a:rPr lang="ar-IQ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الأولى </a:t>
            </a:r>
            <a:r>
              <a:rPr lang="ar-IQ" sz="2400" b="1" dirty="0" smtClean="0"/>
              <a:t>تشكيل أقسام الجسم تشكيلا متناسقا تحافظ على </a:t>
            </a:r>
            <a:r>
              <a:rPr lang="ar-IQ" sz="2400" b="1" dirty="0" err="1" smtClean="0"/>
              <a:t>ادامة</a:t>
            </a:r>
            <a:r>
              <a:rPr lang="ar-IQ" sz="2400" b="1" dirty="0" smtClean="0"/>
              <a:t> صحته وتنمية التوافق بين المجاميع العضلية التي تؤثر على الأجهزة الداخلية حتى تقوم </a:t>
            </a:r>
            <a:r>
              <a:rPr lang="ar-IQ" sz="2400" b="1" dirty="0" err="1" smtClean="0"/>
              <a:t>بوضائفها</a:t>
            </a:r>
            <a:r>
              <a:rPr lang="ar-IQ" sz="2400" b="1" dirty="0" smtClean="0"/>
              <a:t> بصوره صحيحة كما أنها تكسب الجسم </a:t>
            </a:r>
            <a:r>
              <a:rPr lang="ar-IQ" sz="2400" b="1" dirty="0" err="1" smtClean="0"/>
              <a:t>المرونه</a:t>
            </a:r>
            <a:r>
              <a:rPr lang="ar-IQ" sz="2400" b="1" dirty="0" smtClean="0"/>
              <a:t> والرشاقة والقوة والسرعة </a:t>
            </a:r>
            <a:r>
              <a:rPr lang="ar-IQ" sz="2400" b="1" dirty="0" smtClean="0">
                <a:solidFill>
                  <a:schemeClr val="bg1"/>
                </a:solidFill>
              </a:rPr>
              <a:t>والثاني </a:t>
            </a:r>
            <a:r>
              <a:rPr lang="ar-IQ" sz="2400" b="1" dirty="0" smtClean="0"/>
              <a:t>هو </a:t>
            </a:r>
            <a:r>
              <a:rPr lang="ar-IQ" sz="2400" b="1" dirty="0" err="1" smtClean="0"/>
              <a:t>اصلاح</a:t>
            </a:r>
            <a:r>
              <a:rPr lang="ar-IQ" sz="2400" b="1" dirty="0" smtClean="0"/>
              <a:t> الجسم من العيوب والتشوهات نتيجة ممارسة الفرد لمهنته من تكرار عمل والتركيز على مجموعة خاصة من العضلات فتقصر أو تطول وتقسم هذه التمارين </a:t>
            </a:r>
            <a:r>
              <a:rPr lang="ar-IQ" sz="2400" b="1" dirty="0" err="1" smtClean="0"/>
              <a:t>الى</a:t>
            </a:r>
            <a:r>
              <a:rPr lang="ar-IQ" sz="2400" b="1" dirty="0" smtClean="0"/>
              <a:t> (</a:t>
            </a:r>
            <a:r>
              <a:rPr lang="ar-IQ" sz="2000" b="1" dirty="0" smtClean="0"/>
              <a:t> </a:t>
            </a:r>
            <a:r>
              <a:rPr lang="ar-IQ" sz="2000" b="1" dirty="0" smtClean="0">
                <a:solidFill>
                  <a:srgbClr val="FFFF00"/>
                </a:solidFill>
              </a:rPr>
              <a:t>تمارين رجلين – تمارين ذراعين – تمارين العنق والجذع وتضم ( تمارين الظهر- تمارين </a:t>
            </a:r>
            <a:r>
              <a:rPr lang="ar-IQ" sz="2000" b="1" dirty="0" err="1" smtClean="0">
                <a:solidFill>
                  <a:srgbClr val="FFFF00"/>
                </a:solidFill>
              </a:rPr>
              <a:t>بطنية</a:t>
            </a:r>
            <a:r>
              <a:rPr lang="ar-IQ" sz="2000" b="1" dirty="0" smtClean="0">
                <a:solidFill>
                  <a:srgbClr val="FFFF00"/>
                </a:solidFill>
              </a:rPr>
              <a:t> – تمارين جانبية</a:t>
            </a:r>
            <a:r>
              <a:rPr lang="ar-IQ" sz="2000" b="1" dirty="0" smtClean="0"/>
              <a:t> )</a:t>
            </a:r>
            <a:endParaRPr lang="ar-IQ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ar-IQ" b="1" dirty="0" smtClean="0">
                <a:solidFill>
                  <a:srgbClr val="FF0000"/>
                </a:solidFill>
              </a:rPr>
              <a:t>التمارين التوافقية : </a:t>
            </a:r>
            <a:r>
              <a:rPr lang="ar-IQ" sz="2400" b="1" dirty="0" smtClean="0"/>
              <a:t> وتهدف هذه التمارين </a:t>
            </a:r>
            <a:r>
              <a:rPr lang="ar-IQ" sz="2400" b="1" dirty="0" err="1" smtClean="0"/>
              <a:t>الى</a:t>
            </a:r>
            <a:r>
              <a:rPr lang="ar-IQ" sz="2400" b="1" dirty="0" smtClean="0"/>
              <a:t> التوافق العضلي العصبي ، ولها </a:t>
            </a:r>
            <a:r>
              <a:rPr lang="ar-IQ" sz="2400" b="1" dirty="0" err="1" smtClean="0"/>
              <a:t>اثرا</a:t>
            </a:r>
            <a:r>
              <a:rPr lang="ar-IQ" sz="2400" b="1" dirty="0" smtClean="0"/>
              <a:t> ظاهرا على عمل جهازي الدوران والتنفس وهي تنمي القوة الجسمية وتعود الفرد على التحمل والمطاولة وتشمل ( </a:t>
            </a:r>
            <a:r>
              <a:rPr lang="ar-IQ" sz="2000" b="1" dirty="0" smtClean="0">
                <a:solidFill>
                  <a:srgbClr val="FFFF00"/>
                </a:solidFill>
              </a:rPr>
              <a:t>تمارين التوازن – تمارين الرفع – تمارين الرشاقة – تمارين القفز – تمارين السير والهرولة – الوقوف – قفزات على البقعة </a:t>
            </a:r>
            <a:r>
              <a:rPr lang="ar-IQ" sz="2000" b="1" dirty="0" smtClean="0"/>
              <a:t>) </a:t>
            </a:r>
          </a:p>
          <a:p>
            <a:pPr algn="ctr"/>
            <a:r>
              <a:rPr lang="ar-IQ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أغراض التمارين البدنية : </a:t>
            </a:r>
          </a:p>
          <a:p>
            <a:r>
              <a:rPr lang="ar-IQ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     تقسم التمارين من حيث الأغراض التي تحققها </a:t>
            </a:r>
            <a:r>
              <a:rPr lang="ar-IQ" sz="2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الى</a:t>
            </a:r>
            <a:r>
              <a:rPr lang="ar-IQ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الأقسام </a:t>
            </a:r>
            <a:r>
              <a:rPr lang="ar-IQ" sz="2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الاتية</a:t>
            </a:r>
            <a:endParaRPr lang="ar-IQ" sz="24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ar-IQ" dirty="0" smtClean="0"/>
              <a:t>التمارين </a:t>
            </a:r>
            <a:r>
              <a:rPr lang="ar-IQ" dirty="0" err="1" smtClean="0"/>
              <a:t>الاساسية</a:t>
            </a:r>
            <a:r>
              <a:rPr lang="ar-IQ" dirty="0" smtClean="0"/>
              <a:t> العامة </a:t>
            </a:r>
          </a:p>
          <a:p>
            <a:r>
              <a:rPr lang="ar-IQ" dirty="0" smtClean="0"/>
              <a:t>التمارين </a:t>
            </a:r>
            <a:r>
              <a:rPr lang="ar-IQ" dirty="0" err="1" smtClean="0"/>
              <a:t>الغرضية</a:t>
            </a:r>
            <a:r>
              <a:rPr lang="ar-IQ" dirty="0" smtClean="0"/>
              <a:t> الخاصة  </a:t>
            </a:r>
          </a:p>
          <a:p>
            <a:r>
              <a:rPr lang="ar-IQ" dirty="0" smtClean="0"/>
              <a:t>تمارين القدرة ( المستويات  </a:t>
            </a:r>
            <a:r>
              <a:rPr lang="ar-IQ" dirty="0" err="1" smtClean="0"/>
              <a:t>او</a:t>
            </a:r>
            <a:r>
              <a:rPr lang="ar-IQ" dirty="0" smtClean="0"/>
              <a:t> المنافسات) </a:t>
            </a:r>
          </a:p>
          <a:p>
            <a:pPr>
              <a:buNone/>
            </a:pPr>
            <a:r>
              <a:rPr lang="ar-IQ" dirty="0" smtClean="0">
                <a:solidFill>
                  <a:schemeClr val="bg1"/>
                </a:solidFill>
              </a:rPr>
              <a:t>1- التمارين </a:t>
            </a:r>
            <a:r>
              <a:rPr lang="ar-IQ" dirty="0" err="1" smtClean="0">
                <a:solidFill>
                  <a:schemeClr val="bg1"/>
                </a:solidFill>
              </a:rPr>
              <a:t>الاساسية</a:t>
            </a:r>
            <a:r>
              <a:rPr lang="ar-IQ" dirty="0" smtClean="0">
                <a:solidFill>
                  <a:schemeClr val="bg1"/>
                </a:solidFill>
              </a:rPr>
              <a:t> العامة (وهذه التمارين لها غرضان ) </a:t>
            </a:r>
          </a:p>
          <a:p>
            <a:pPr>
              <a:buFont typeface="Arial" pitchFamily="34" charset="0"/>
              <a:buChar char="•"/>
            </a:pPr>
            <a:r>
              <a:rPr lang="ar-IQ" dirty="0" smtClean="0"/>
              <a:t>غرض بنائي : </a:t>
            </a:r>
            <a:r>
              <a:rPr lang="ar-IQ" sz="2400" dirty="0" smtClean="0"/>
              <a:t>تخدمه التمارين الاصطلاحية </a:t>
            </a:r>
            <a:r>
              <a:rPr lang="ar-IQ" sz="2400" dirty="0" err="1" smtClean="0"/>
              <a:t>او</a:t>
            </a:r>
            <a:r>
              <a:rPr lang="ar-IQ" sz="2400" dirty="0" smtClean="0"/>
              <a:t> </a:t>
            </a:r>
            <a:r>
              <a:rPr lang="ar-IQ" sz="2400" dirty="0" err="1" smtClean="0"/>
              <a:t>التشكيليه</a:t>
            </a:r>
            <a:r>
              <a:rPr lang="ar-IQ" sz="2400" dirty="0" smtClean="0"/>
              <a:t> الذي يتحقق من تطوير الصفات الجسمية والتي يجب استخدامها عند التدريبات الأساسية لان تطور جميع أجزاء الجسم عند التدريب يمكن أن يؤدي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رفع حالة التدريبات ومن أمثلة هذه التمارين ( </a:t>
            </a:r>
            <a:r>
              <a:rPr lang="ar-IQ" sz="2400" dirty="0" smtClean="0">
                <a:solidFill>
                  <a:srgbClr val="FFFF00"/>
                </a:solidFill>
              </a:rPr>
              <a:t>القوة – والمرونة – تحسين القوام</a:t>
            </a:r>
            <a:r>
              <a:rPr lang="ar-IQ" sz="2400" dirty="0" smtClean="0"/>
              <a:t>)والتي تعمل على النمو الطبيعي المتزن للجسم . </a:t>
            </a:r>
          </a:p>
          <a:p>
            <a:pPr>
              <a:buFont typeface="Arial" pitchFamily="34" charset="0"/>
              <a:buChar char="•"/>
            </a:pPr>
            <a:r>
              <a:rPr lang="ar-IQ" dirty="0" smtClean="0"/>
              <a:t>غرض تعليمي حركي: </a:t>
            </a:r>
            <a:r>
              <a:rPr lang="ar-IQ" sz="2400" dirty="0" smtClean="0"/>
              <a:t>وتخدمه التمارين الحركية النظامية والتوافقية وتحقق ترقية المهارات الحركية عند الفرد وتعوده على مراعاة القواعد </a:t>
            </a:r>
            <a:r>
              <a:rPr lang="ar-IQ" sz="2400" dirty="0" err="1" smtClean="0"/>
              <a:t>السليمه</a:t>
            </a:r>
            <a:r>
              <a:rPr lang="ar-IQ" sz="2400" dirty="0" smtClean="0"/>
              <a:t> للحركة والقدرة على التحكم في حركات الجسم واختيار العضلة الخاصة الذي تتطلبه الحركة ومن أمثلة هذه التمارين ( </a:t>
            </a:r>
            <a:r>
              <a:rPr lang="ar-IQ" sz="2400" dirty="0" smtClean="0">
                <a:solidFill>
                  <a:srgbClr val="FFFF00"/>
                </a:solidFill>
              </a:rPr>
              <a:t>المشي – الجري – الحجل – الوثب - القفز باتجاهات مختلفة </a:t>
            </a:r>
            <a:r>
              <a:rPr lang="ar-IQ" sz="2400" dirty="0" smtClean="0"/>
              <a:t>) </a:t>
            </a:r>
          </a:p>
          <a:p>
            <a:pPr>
              <a:buNone/>
            </a:pPr>
            <a:r>
              <a:rPr lang="ar-IQ" dirty="0" smtClean="0">
                <a:solidFill>
                  <a:schemeClr val="bg1"/>
                </a:solidFill>
              </a:rPr>
              <a:t>2- التمارين </a:t>
            </a:r>
            <a:r>
              <a:rPr lang="ar-IQ" dirty="0" err="1" smtClean="0">
                <a:solidFill>
                  <a:schemeClr val="bg1"/>
                </a:solidFill>
              </a:rPr>
              <a:t>الغرضية</a:t>
            </a:r>
            <a:r>
              <a:rPr lang="ar-IQ" dirty="0" smtClean="0">
                <a:solidFill>
                  <a:schemeClr val="bg1"/>
                </a:solidFill>
              </a:rPr>
              <a:t> الخاصة : </a:t>
            </a:r>
            <a:r>
              <a:rPr lang="ar-IQ" dirty="0" smtClean="0"/>
              <a:t> </a:t>
            </a:r>
            <a:r>
              <a:rPr lang="ar-IQ" sz="2400" dirty="0" smtClean="0"/>
              <a:t>تهدف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</a:t>
            </a:r>
            <a:r>
              <a:rPr lang="ar-IQ" sz="2400" dirty="0" err="1" smtClean="0"/>
              <a:t>اعداد</a:t>
            </a:r>
            <a:r>
              <a:rPr lang="ar-IQ" sz="2400" dirty="0" smtClean="0"/>
              <a:t> وتنمية المهارات الحركية الخاصة لمختلف أنواع الأنشطة الرياضية مثل ( </a:t>
            </a:r>
            <a:r>
              <a:rPr lang="ar-IQ" sz="2000" dirty="0" smtClean="0">
                <a:solidFill>
                  <a:srgbClr val="FFFF00"/>
                </a:solidFill>
              </a:rPr>
              <a:t>الألعاب المنظمة والعاب الساحة والميدان ، والمهارات </a:t>
            </a:r>
            <a:r>
              <a:rPr lang="ar-IQ" sz="2000" dirty="0" err="1" smtClean="0">
                <a:solidFill>
                  <a:srgbClr val="FFFF00"/>
                </a:solidFill>
              </a:rPr>
              <a:t>الفرقية</a:t>
            </a:r>
            <a:r>
              <a:rPr lang="ar-IQ" sz="2000" dirty="0" smtClean="0">
                <a:solidFill>
                  <a:srgbClr val="FFFF00"/>
                </a:solidFill>
              </a:rPr>
              <a:t> والفردية</a:t>
            </a:r>
            <a:r>
              <a:rPr lang="ar-IQ" sz="2000" dirty="0" smtClean="0"/>
              <a:t> ) </a:t>
            </a:r>
            <a:r>
              <a:rPr lang="ar-IQ" sz="2400" dirty="0" smtClean="0"/>
              <a:t> وتعد عاملا مساعدا لإعداد اللاعب وتنمية مستواه في نوع الفعالية .</a:t>
            </a:r>
            <a:endParaRPr lang="ar-IQ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ar-IQ" dirty="0" smtClean="0">
                <a:solidFill>
                  <a:schemeClr val="bg1"/>
                </a:solidFill>
              </a:rPr>
              <a:t>3- تمارين المقدرة (المستويات ) :</a:t>
            </a:r>
          </a:p>
          <a:p>
            <a:pPr algn="just">
              <a:buNone/>
            </a:pPr>
            <a:r>
              <a:rPr lang="ar-IQ" sz="2400" dirty="0" smtClean="0"/>
              <a:t>      غرضها هو الوصول بمستوى اللاعب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أعلى المستويات من حيث القدرة على الأداء الحركي والتركيب الحركي والتشكيلات </a:t>
            </a:r>
            <a:r>
              <a:rPr lang="ar-IQ" sz="2400" dirty="0" err="1" smtClean="0"/>
              <a:t>الاخرى</a:t>
            </a:r>
            <a:r>
              <a:rPr lang="ar-IQ" sz="2400" dirty="0" smtClean="0"/>
              <a:t> التي تتطلبها الفعالية التي يتدرب عليها وتستخدم هذه التمارين في العروض الرياضية وبالأخص القاعات المغلقة التي تؤديها مجموعة صغيرة ، وكما تقسم هذه التمارين من حيث الطريقة التي تؤدي </a:t>
            </a:r>
            <a:r>
              <a:rPr lang="ar-IQ" sz="2400" dirty="0" err="1" smtClean="0"/>
              <a:t>بها</a:t>
            </a:r>
            <a:r>
              <a:rPr lang="ar-IQ" sz="2400" dirty="0" smtClean="0"/>
              <a:t>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ما يأتي : </a:t>
            </a:r>
          </a:p>
          <a:p>
            <a:pPr>
              <a:buNone/>
            </a:pPr>
            <a:r>
              <a:rPr lang="ar-IQ" sz="2400" dirty="0" smtClean="0">
                <a:solidFill>
                  <a:schemeClr val="bg1"/>
                </a:solidFill>
              </a:rPr>
              <a:t>1-</a:t>
            </a:r>
            <a:r>
              <a:rPr lang="ar-IQ" sz="2400" dirty="0" smtClean="0"/>
              <a:t> الأوضاع في التمارين البدنية ، التي تؤدي فيها من دون استعمال أي </a:t>
            </a:r>
            <a:r>
              <a:rPr lang="ar-IQ" sz="2400" dirty="0" err="1" smtClean="0"/>
              <a:t>اداة</a:t>
            </a:r>
            <a:r>
              <a:rPr lang="ar-IQ" sz="2400" dirty="0" smtClean="0"/>
              <a:t> مساعدة . </a:t>
            </a:r>
          </a:p>
          <a:p>
            <a:pPr>
              <a:buNone/>
            </a:pPr>
            <a:r>
              <a:rPr lang="ar-IQ" sz="2400" dirty="0" smtClean="0">
                <a:solidFill>
                  <a:schemeClr val="bg1"/>
                </a:solidFill>
              </a:rPr>
              <a:t>2-</a:t>
            </a:r>
            <a:r>
              <a:rPr lang="ar-IQ" sz="2400" dirty="0" smtClean="0"/>
              <a:t> التمارين بالأدوات ، التي تؤدي فيها التمارين البدنية باستخدام الكرات الطبية </a:t>
            </a:r>
            <a:r>
              <a:rPr lang="ar-IQ" sz="2400" dirty="0" err="1" smtClean="0"/>
              <a:t>او</a:t>
            </a:r>
            <a:r>
              <a:rPr lang="ar-IQ" sz="2400" dirty="0" smtClean="0"/>
              <a:t> الأطواق </a:t>
            </a:r>
            <a:r>
              <a:rPr lang="ar-IQ" sz="2400" dirty="0" err="1" smtClean="0"/>
              <a:t>او</a:t>
            </a:r>
            <a:r>
              <a:rPr lang="ar-IQ" sz="2400" dirty="0" smtClean="0"/>
              <a:t> حبال الوثب </a:t>
            </a:r>
          </a:p>
          <a:p>
            <a:pPr>
              <a:buNone/>
            </a:pPr>
            <a:r>
              <a:rPr lang="ar-IQ" sz="2400" dirty="0" smtClean="0">
                <a:solidFill>
                  <a:schemeClr val="bg1"/>
                </a:solidFill>
              </a:rPr>
              <a:t>3-</a:t>
            </a:r>
            <a:r>
              <a:rPr lang="ar-IQ" sz="2400" dirty="0" smtClean="0"/>
              <a:t> التمارين بمساعدة الأجهزة ، التي تؤدي فيها التمارين البدنية بواسطة المقاعد السويدية وعقل الحائط والسلالم وقد تؤدى يصوره فردية أو بمساعدة الزميل .</a:t>
            </a:r>
            <a:endParaRPr lang="ar-SA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أثير استخدام التمرينات على اليابسة في بعض المتغيرات الوظيفية والبيوكيميائية والبدنية وانجاز 50 متر سباحة حر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تأثير استخدام التمرينات على اليابسة في بعض المتغيرات الوظيفية والبيوكيميائية والبدنية وانجاز 50 متر سباحة حرة</Template>
  <TotalTime>199</TotalTime>
  <Words>596</Words>
  <Application>Microsoft Office PowerPoint</Application>
  <PresentationFormat>عرض على الشاشة (3:4)‏</PresentationFormat>
  <Paragraphs>27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تأثير استخدام التمرينات على اليابسة في بعض المتغيرات الوظيفية والبيوكيميائية والبدنية وانجاز 50 متر سباحة حرة</vt:lpstr>
      <vt:lpstr>    محاضرات طرائق التدريس العملي </vt:lpstr>
      <vt:lpstr>محاضرة رقم (1)</vt:lpstr>
      <vt:lpstr>الشريحة 3</vt:lpstr>
      <vt:lpstr>الشريحة 4</vt:lpstr>
      <vt:lpstr>الشريحة 5</vt:lpstr>
    </vt:vector>
  </TitlesOfParts>
  <Company>Enjoy My Fine Releases.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محاضرات طرائق التدريس العملي </dc:title>
  <dc:creator>DR.Ahmed Saker 2o1O</dc:creator>
  <cp:lastModifiedBy>DR.Ahmed Saker 2o1O</cp:lastModifiedBy>
  <cp:revision>29</cp:revision>
  <dcterms:created xsi:type="dcterms:W3CDTF">2018-12-10T11:17:48Z</dcterms:created>
  <dcterms:modified xsi:type="dcterms:W3CDTF">2018-12-11T09:35:59Z</dcterms:modified>
</cp:coreProperties>
</file>